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5</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dist" hangingPunct="0">
              <a:spcAft>
                <a:spcPts val="0"/>
              </a:spcAft>
            </a:pP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natural </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disasters</a:t>
            </a:r>
          </a:p>
          <a:p>
            <a:pPr algn="dist"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 becoming both more common and serious”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可知，作者用澳大利亚的野火来揭示自然灾害越来越严重。</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27966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scorching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Stormy.	B. Rainy.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Hot.	D. Cold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64375" y="919087"/>
            <a:ext cx="518091" cy="646331"/>
          </a:xfrm>
          <a:prstGeom prst="rect">
            <a:avLst/>
          </a:prstGeom>
        </p:spPr>
        <p:txBody>
          <a:bodyPr wrap="none">
            <a:spAutoFit/>
          </a:bodyPr>
          <a:lstStyle/>
          <a:p>
            <a:r>
              <a:rPr lang="en-US" altLang="zh-CN" sz="3600" smtClean="0"/>
              <a:t>C</a:t>
            </a:r>
            <a:endParaRPr lang="zh-CN" altLang="en-US" sz="3600"/>
          </a:p>
        </p:txBody>
      </p:sp>
    </p:spTree>
    <p:extLst>
      <p:ext uri="{BB962C8B-B14F-4D97-AF65-F5344CB8AC3E}">
        <p14:creationId xmlns:p14="http://schemas.microsoft.com/office/powerpoint/2010/main" val="551777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algn="dist"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“Bushfires, also known as wildfires, are common across the world during the scorching days.”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“scorching days”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指的是炎热的日子，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“scorching”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热的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意义相近。</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8976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843057"/>
          </a:xfrm>
        </p:spPr>
        <p:txBody>
          <a:bodyPr/>
          <a:lstStyle/>
          <a:p>
            <a:pPr hangingPunct="0">
              <a:spcAft>
                <a:spcPts val="0"/>
              </a:spcAft>
            </a:pPr>
            <a:r>
              <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spc="-1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disasters happen, what can we do to keep safe</a:t>
            </a:r>
            <a:r>
              <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Stay away from windows when a tornado comes.</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Drink floor water if we are thirsty when a flood happens.</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Stop moving and wait for other people’s help in a bushfire.</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Stay under the trees after getting out of buildings in an earthquake</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12619" y="901835"/>
            <a:ext cx="518091" cy="646331"/>
          </a:xfrm>
          <a:prstGeom prst="rect">
            <a:avLst/>
          </a:prstGeom>
        </p:spPr>
        <p:txBody>
          <a:bodyPr wrap="none">
            <a:spAutoFit/>
          </a:bodyPr>
          <a:lstStyle/>
          <a:p>
            <a:r>
              <a:rPr lang="en-US" altLang="zh-CN" sz="3600" smtClean="0"/>
              <a:t>A</a:t>
            </a:r>
            <a:endParaRPr lang="zh-CN" altLang="en-US" sz="3600"/>
          </a:p>
        </p:txBody>
      </p:sp>
    </p:spTree>
    <p:extLst>
      <p:ext uri="{BB962C8B-B14F-4D97-AF65-F5344CB8AC3E}">
        <p14:creationId xmlns:p14="http://schemas.microsoft.com/office/powerpoint/2010/main" val="3968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“Remember to keep away from windows or anything heavy that might fall on you.”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可知，当龙卷风来的时候，要远离窗户。故选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5071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tabLst>
                <a:tab pos="5645150" algn="l"/>
                <a:tab pos="6910388"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be the best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Why Natural Disasters Happen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to Keep Safe in Natural Disasters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What Natural Disasters Bring to Humans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to Name Different Natural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Disasters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712102" y="851114"/>
            <a:ext cx="4561110" cy="633670"/>
          </a:xfrm>
          <a:prstGeom prst="rect">
            <a:avLst/>
          </a:prstGeom>
        </p:spPr>
      </p:pic>
      <p:sp>
        <p:nvSpPr>
          <p:cNvPr id="4" name="矩形 3"/>
          <p:cNvSpPr/>
          <p:nvPr/>
        </p:nvSpPr>
        <p:spPr>
          <a:xfrm>
            <a:off x="1112619" y="901835"/>
            <a:ext cx="492443" cy="646331"/>
          </a:xfrm>
          <a:prstGeom prst="rect">
            <a:avLst/>
          </a:prstGeom>
        </p:spPr>
        <p:txBody>
          <a:bodyPr wrap="none">
            <a:spAutoFit/>
          </a:bodyPr>
          <a:lstStyle/>
          <a:p>
            <a:r>
              <a:rPr lang="en-US" altLang="zh-CN" sz="3600" smtClean="0"/>
              <a:t>B</a:t>
            </a:r>
            <a:endParaRPr lang="zh-CN" altLang="en-US" sz="3600"/>
          </a:p>
        </p:txBody>
      </p:sp>
    </p:spTree>
    <p:extLst>
      <p:ext uri="{BB962C8B-B14F-4D97-AF65-F5344CB8AC3E}">
        <p14:creationId xmlns:p14="http://schemas.microsoft.com/office/powerpoint/2010/main" val="424871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“While you can’t stop disasters from happening, you can stay safe during one if you know what to do.”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以及下文介绍的几种自然灾害来临时的应对措施可知，本文是介绍如何在自然灾害来临时保护好自己。</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如何在自然灾害中保持安全</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适合作文章标题。故选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4897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20278" y="902810"/>
            <a:ext cx="11567000" cy="5193202"/>
          </a:xfrm>
          <a:prstGeom prst="rect">
            <a:avLst/>
          </a:prstGeom>
        </p:spPr>
      </p:pic>
      <p:pic>
        <p:nvPicPr>
          <p:cNvPr id="10" name="译文.eps" descr="id:2147487336;FounderCES"/>
          <p:cNvPicPr/>
          <p:nvPr/>
        </p:nvPicPr>
        <p:blipFill>
          <a:blip r:embed="rId3"/>
          <a:stretch>
            <a:fillRect/>
          </a:stretch>
        </p:blipFill>
        <p:spPr>
          <a:xfrm>
            <a:off x="458642" y="3120972"/>
            <a:ext cx="1224136" cy="378439"/>
          </a:xfrm>
          <a:prstGeom prst="rect">
            <a:avLst/>
          </a:prstGeom>
        </p:spPr>
      </p:pic>
      <p:pic>
        <p:nvPicPr>
          <p:cNvPr id="11" name="分析.eps" descr="id:2147487343;FounderCES"/>
          <p:cNvPicPr/>
          <p:nvPr/>
        </p:nvPicPr>
        <p:blipFill>
          <a:blip r:embed="rId4"/>
          <a:stretch>
            <a:fillRect/>
          </a:stretch>
        </p:blipFill>
        <p:spPr>
          <a:xfrm>
            <a:off x="432453" y="4607006"/>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340768"/>
            <a:ext cx="11485848" cy="1517147"/>
          </a:xfrm>
        </p:spPr>
        <p:txBody>
          <a:bodyPr/>
          <a:lstStyle/>
          <a:p>
            <a:pPr hangingPunct="0">
              <a:lnSpc>
                <a:spcPct val="140000"/>
              </a:lnSpc>
              <a:spcAft>
                <a:spcPts val="0"/>
              </a:spcAft>
            </a:pPr>
            <a:r>
              <a:rPr lang="en-US"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fires can start so quickly that they threaten homes and people within minutes, so your safest choice is always to leave early. </a:t>
            </a:r>
            <a:endPar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22066" y="2824058"/>
            <a:ext cx="11485848" cy="1600438"/>
          </a:xfrm>
          <a:prstGeom prst="rect">
            <a:avLst/>
          </a:prstGeom>
        </p:spPr>
        <p:txBody>
          <a:bodyPr wrap="square">
            <a:spAutoFit/>
          </a:bodyPr>
          <a:lstStyle/>
          <a:p>
            <a:pPr algn="just">
              <a:lnSpc>
                <a:spcPct val="140000"/>
              </a:lnSpc>
              <a:spcAft>
                <a:spcPts val="0"/>
              </a:spcAft>
            </a:pPr>
            <a:r>
              <a:rPr lang="en-US" altLang="zh-CN" sz="3500" b="0" smtClean="0">
                <a:solidFill>
                  <a:srgbClr val="000000"/>
                </a:solidFill>
                <a:ea typeface="楷体" panose="02010609060101010101" pitchFamily="49" charset="-122"/>
                <a:cs typeface="Times New Roman" panose="02020603050405020304" pitchFamily="18" charset="0"/>
              </a:rPr>
              <a:t>           </a:t>
            </a:r>
            <a:r>
              <a:rPr lang="zh-CN" altLang="zh-CN" sz="3500" b="0" smtClean="0">
                <a:solidFill>
                  <a:srgbClr val="000000"/>
                </a:solidFill>
                <a:ea typeface="楷体" panose="02010609060101010101" pitchFamily="49" charset="-122"/>
                <a:cs typeface="Times New Roman" panose="02020603050405020304" pitchFamily="18" charset="0"/>
              </a:rPr>
              <a:t>有些</a:t>
            </a:r>
            <a:r>
              <a:rPr lang="zh-CN" altLang="zh-CN" sz="3500" b="0">
                <a:solidFill>
                  <a:srgbClr val="000000"/>
                </a:solidFill>
                <a:ea typeface="楷体" panose="02010609060101010101" pitchFamily="49" charset="-122"/>
                <a:cs typeface="Times New Roman" panose="02020603050405020304" pitchFamily="18" charset="0"/>
              </a:rPr>
              <a:t>火灾可能在几分钟内迅速蔓延</a:t>
            </a:r>
            <a:r>
              <a:rPr lang="zh-CN" altLang="zh-CN" sz="3500" b="0">
                <a:solidFill>
                  <a:srgbClr val="000000"/>
                </a:solidFill>
                <a:cs typeface="Times New Roman" panose="02020603050405020304" pitchFamily="18" charset="0"/>
              </a:rPr>
              <a:t>，</a:t>
            </a:r>
            <a:r>
              <a:rPr lang="zh-CN" altLang="zh-CN" sz="3500" b="0">
                <a:solidFill>
                  <a:srgbClr val="000000"/>
                </a:solidFill>
                <a:ea typeface="楷体" panose="02010609060101010101" pitchFamily="49" charset="-122"/>
                <a:cs typeface="Times New Roman" panose="02020603050405020304" pitchFamily="18" charset="0"/>
              </a:rPr>
              <a:t>威胁到房屋和人员安全</a:t>
            </a:r>
            <a:r>
              <a:rPr lang="zh-CN" altLang="zh-CN" sz="3500" b="0">
                <a:solidFill>
                  <a:srgbClr val="000000"/>
                </a:solidFill>
                <a:cs typeface="Times New Roman" panose="02020603050405020304" pitchFamily="18" charset="0"/>
              </a:rPr>
              <a:t>，</a:t>
            </a:r>
            <a:r>
              <a:rPr lang="zh-CN" altLang="zh-CN" sz="3500" b="0">
                <a:solidFill>
                  <a:srgbClr val="000000"/>
                </a:solidFill>
                <a:ea typeface="楷体" panose="02010609060101010101" pitchFamily="49" charset="-122"/>
                <a:cs typeface="Times New Roman" panose="02020603050405020304" pitchFamily="18" charset="0"/>
              </a:rPr>
              <a:t>所以最安全的选择是尽早离开。</a:t>
            </a:r>
            <a:endParaRPr lang="zh-CN" altLang="zh-CN" sz="3500" b="0">
              <a:solidFill>
                <a:srgbClr val="000000"/>
              </a:solidFill>
              <a:cs typeface="Times New Roman" panose="02020603050405020304" pitchFamily="18" charset="0"/>
            </a:endParaRPr>
          </a:p>
        </p:txBody>
      </p:sp>
      <p:sp>
        <p:nvSpPr>
          <p:cNvPr id="6" name="矩形 5"/>
          <p:cNvSpPr/>
          <p:nvPr/>
        </p:nvSpPr>
        <p:spPr>
          <a:xfrm>
            <a:off x="360854" y="4264218"/>
            <a:ext cx="11547060" cy="1754326"/>
          </a:xfrm>
          <a:prstGeom prst="rect">
            <a:avLst/>
          </a:prstGeom>
        </p:spPr>
        <p:txBody>
          <a:bodyPr wrap="square">
            <a:spAutoFit/>
          </a:bodyPr>
          <a:lstStyle/>
          <a:p>
            <a:pPr algn="just">
              <a:lnSpc>
                <a:spcPct val="150000"/>
              </a:lnSpc>
              <a:spcAft>
                <a:spcPts val="0"/>
              </a:spcAft>
            </a:pPr>
            <a:r>
              <a:rPr lang="en-US" altLang="zh-CN" sz="3600" b="0" smtClean="0">
                <a:solidFill>
                  <a:srgbClr val="000000"/>
                </a:solidFill>
                <a:cs typeface="Times New Roman" panose="02020603050405020304" pitchFamily="18" charset="0"/>
              </a:rPr>
              <a:t>           </a:t>
            </a:r>
            <a:r>
              <a:rPr lang="zh-CN" altLang="zh-CN" sz="3600" b="0" smtClean="0">
                <a:solidFill>
                  <a:srgbClr val="000000"/>
                </a:solidFill>
                <a:cs typeface="Times New Roman" panose="02020603050405020304" pitchFamily="18" charset="0"/>
              </a:rPr>
              <a:t>本</a:t>
            </a:r>
            <a:r>
              <a:rPr lang="zh-CN" altLang="zh-CN" sz="3600" b="0">
                <a:solidFill>
                  <a:srgbClr val="000000"/>
                </a:solidFill>
                <a:cs typeface="Times New Roman" panose="02020603050405020304" pitchFamily="18" charset="0"/>
              </a:rPr>
              <a:t>句是一个主从复合句。</a:t>
            </a:r>
            <a:r>
              <a:rPr lang="en-US" altLang="zh-CN" sz="3600" b="0">
                <a:solidFill>
                  <a:srgbClr val="000000"/>
                </a:solidFill>
                <a:cs typeface="Times New Roman" panose="02020603050405020304" pitchFamily="18" charset="0"/>
              </a:rPr>
              <a:t>so ... that</a:t>
            </a:r>
            <a:r>
              <a:rPr lang="zh-CN" altLang="zh-CN" sz="3600" b="0">
                <a:solidFill>
                  <a:srgbClr val="000000"/>
                </a:solidFill>
                <a:cs typeface="Times New Roman" panose="02020603050405020304" pitchFamily="18" charset="0"/>
              </a:rPr>
              <a:t>引导的是一个结果状语从句；逗号后面的</a:t>
            </a:r>
            <a:r>
              <a:rPr lang="en-US" altLang="zh-CN" sz="3600" b="0">
                <a:solidFill>
                  <a:srgbClr val="000000"/>
                </a:solidFill>
                <a:cs typeface="Times New Roman" panose="02020603050405020304" pitchFamily="18" charset="0"/>
              </a:rPr>
              <a:t>so</a:t>
            </a:r>
            <a:r>
              <a:rPr lang="zh-CN" altLang="zh-CN" sz="3600" b="0">
                <a:solidFill>
                  <a:srgbClr val="000000"/>
                </a:solidFill>
                <a:cs typeface="Times New Roman" panose="02020603050405020304" pitchFamily="18" charset="0"/>
              </a:rPr>
              <a:t>连接并列句。</a:t>
            </a:r>
            <a:endParaRPr lang="zh-CN" altLang="zh-CN" sz="9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084431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1126654" y="964059"/>
            <a:ext cx="9835827" cy="1286679"/>
          </a:xfrm>
          <a:prstGeom prst="rect">
            <a:avLst/>
          </a:prstGeom>
        </p:spPr>
      </p:pic>
      <p:sp>
        <p:nvSpPr>
          <p:cNvPr id="5" name="内容占位符 2"/>
          <p:cNvSpPr>
            <a:spLocks noGrp="1"/>
          </p:cNvSpPr>
          <p:nvPr>
            <p:ph idx="1"/>
          </p:nvPr>
        </p:nvSpPr>
        <p:spPr>
          <a:xfrm>
            <a:off x="360854" y="3906971"/>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江苏盐城建湖期末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335267"/>
            <a:ext cx="3024336" cy="790377"/>
          </a:xfrm>
          <a:prstGeom prst="rect">
            <a:avLst/>
          </a:prstGeom>
        </p:spPr>
      </p:pic>
      <p:sp>
        <p:nvSpPr>
          <p:cNvPr id="7" name="矩形 6"/>
          <p:cNvSpPr/>
          <p:nvPr/>
        </p:nvSpPr>
        <p:spPr>
          <a:xfrm>
            <a:off x="406574" y="2322746"/>
            <a:ext cx="11305256" cy="1754326"/>
          </a:xfrm>
          <a:prstGeom prst="rect">
            <a:avLst/>
          </a:prstGeom>
        </p:spPr>
        <p:txBody>
          <a:bodyPr wrap="square">
            <a:spAutoFit/>
          </a:bodyPr>
          <a:lstStyle/>
          <a:p>
            <a:pPr algn="just">
              <a:lnSpc>
                <a:spcPct val="150000"/>
              </a:lnSpc>
              <a:spcAft>
                <a:spcPts val="0"/>
              </a:spcAft>
            </a:pPr>
            <a:r>
              <a:rPr lang="en-US" altLang="zh-CN" sz="3600" b="0" smtClean="0">
                <a:solidFill>
                  <a:srgbClr val="000000"/>
                </a:solidFill>
                <a:ea typeface="楷体" panose="02010609060101010101" pitchFamily="49" charset="-122"/>
                <a:cs typeface="Times New Roman" panose="02020603050405020304" pitchFamily="18" charset="0"/>
              </a:rPr>
              <a:t>                           </a:t>
            </a:r>
            <a:r>
              <a:rPr lang="zh-CN" altLang="zh-CN" sz="3600" b="0" smtClean="0">
                <a:solidFill>
                  <a:srgbClr val="000000"/>
                </a:solidFill>
                <a:ea typeface="楷体" panose="02010609060101010101" pitchFamily="49" charset="-122"/>
                <a:cs typeface="Times New Roman" panose="02020603050405020304" pitchFamily="18" charset="0"/>
              </a:rPr>
              <a:t>本文</a:t>
            </a:r>
            <a:r>
              <a:rPr lang="zh-CN" altLang="zh-CN" sz="3600" b="0">
                <a:solidFill>
                  <a:srgbClr val="000000"/>
                </a:solidFill>
                <a:ea typeface="楷体" panose="02010609060101010101" pitchFamily="49" charset="-122"/>
                <a:cs typeface="Times New Roman" panose="02020603050405020304" pitchFamily="18" charset="0"/>
              </a:rPr>
              <a:t>是一篇说明文</a:t>
            </a:r>
            <a:r>
              <a:rPr lang="zh-CN" altLang="zh-CN" sz="3600" b="0">
                <a:solidFill>
                  <a:srgbClr val="000000"/>
                </a:solidFill>
                <a:cs typeface="Times New Roman" panose="02020603050405020304" pitchFamily="18" charset="0"/>
              </a:rPr>
              <a:t>，</a:t>
            </a:r>
            <a:r>
              <a:rPr lang="zh-CN" altLang="zh-CN" sz="3600" b="0">
                <a:solidFill>
                  <a:srgbClr val="000000"/>
                </a:solidFill>
                <a:ea typeface="楷体" panose="02010609060101010101" pitchFamily="49" charset="-122"/>
                <a:cs typeface="Times New Roman" panose="02020603050405020304" pitchFamily="18" charset="0"/>
              </a:rPr>
              <a:t>介绍了如何在自然灾害来临时保护好自己。</a:t>
            </a:r>
            <a:endParaRPr lang="zh-CN" altLang="zh-CN" sz="9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36566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360854" y="1196752"/>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easy to think “that will never happen to 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natural disasters are becoming both more common and serious. Millions of families face floods, tornadoes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龙卷风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other natural disasters every year.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1347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360854" y="764704"/>
            <a:ext cx="11485848" cy="3416320"/>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Australia, for example, its wildfires from 2019 were caused by the high temperature and a drought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took away the lives of hundreds of people and billions of animals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933056"/>
            <a:ext cx="11485848" cy="165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you can’t stop disasters from happening, you can stay safe during one if you know what to do.</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23438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316742"/>
          </a:xfrm>
        </p:spPr>
        <p:txBody>
          <a:bodyPr/>
          <a:lstStyle/>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Floods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happen very suddenly. Flood water can be deeper than it looks. It can carry you away, so stay away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Glass, snakes, and dirty things can be in flood water, never drink it even if you are thirsty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3955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Tornado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tornado happens during some storms. If there’s a tornado warning, go someplace, such as a small and sturdy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结实的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bathroom, which is safe from the wind and flying things. Remember to keep away from windows or anything heavy that might fall on you</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09355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801688"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Earthquake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801688"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move away from things that might fall. Get down under something that’s strong if you can’t rush out of the building right away. Protect your neck and head with your arm. If you’re outside, go to an open space. Stay away from trees or anything that might fall over and hurt you</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6494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Bushfire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Bushfires, also known as wildfires, are common across the world during the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scorching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days. It is important that you try to stay calm. Some fires can start so quickly that they threaten homes and people within minutes, so your safest choice is always to leave early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9704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talks about Australian wildfires to show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wildfires are far away from 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Australians are now in great danger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high temperature and a drought cause wildfires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natural disasters are becoming more and more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38822" y="917346"/>
            <a:ext cx="6034627" cy="608571"/>
          </a:xfrm>
          <a:prstGeom prst="rect">
            <a:avLst/>
          </a:prstGeom>
        </p:spPr>
      </p:pic>
      <p:sp>
        <p:nvSpPr>
          <p:cNvPr id="4" name="矩形 3"/>
          <p:cNvSpPr/>
          <p:nvPr/>
        </p:nvSpPr>
        <p:spPr>
          <a:xfrm>
            <a:off x="1112619" y="901835"/>
            <a:ext cx="518091" cy="646331"/>
          </a:xfrm>
          <a:prstGeom prst="rect">
            <a:avLst/>
          </a:prstGeom>
        </p:spPr>
        <p:txBody>
          <a:bodyPr wrap="none">
            <a:spAutoFit/>
          </a:bodyPr>
          <a:lstStyle/>
          <a:p>
            <a:r>
              <a:rPr lang="en-US" altLang="zh-CN" sz="3600" smtClean="0"/>
              <a:t>D</a:t>
            </a:r>
            <a:endParaRPr lang="zh-CN" altLang="en-US" sz="3600"/>
          </a:p>
        </p:txBody>
      </p:sp>
    </p:spTree>
    <p:extLst>
      <p:ext uri="{BB962C8B-B14F-4D97-AF65-F5344CB8AC3E}">
        <p14:creationId xmlns:p14="http://schemas.microsoft.com/office/powerpoint/2010/main" val="489161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654</Words>
  <Application>Microsoft Office PowerPoint</Application>
  <PresentationFormat>自定义</PresentationFormat>
  <Paragraphs>46</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